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2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3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4.xml" ContentType="application/vnd.ms-office.webextension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5.xml" ContentType="application/vnd.ms-office.webextension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8"/>
    <p:restoredTop sz="94712"/>
  </p:normalViewPr>
  <p:slideViewPr>
    <p:cSldViewPr snapToGrid="0">
      <p:cViewPr>
        <p:scale>
          <a:sx n="130" d="100"/>
          <a:sy n="130" d="100"/>
        </p:scale>
        <p:origin x="2568" y="1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a34f2bcb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a34f2bcb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34f2bcb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a34f2bcb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966ee902d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966ee902d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a34f2bc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a34f2bc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a410946c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a410946c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a410946c1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a410946c1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410946c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a410946c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410946c1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410946c1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966ee902d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966ee902d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a34f2bcb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a34f2bcb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966ee902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966ee902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a410946c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a410946c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a34f2bcb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a34f2bcb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a410946c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a410946c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a34f2bcb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a34f2bcb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410946c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a410946c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971000" y="1540175"/>
            <a:ext cx="52020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AdventureWorks</a:t>
            </a:r>
            <a:endParaRPr sz="18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39975" y="4557275"/>
            <a:ext cx="11940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</a:rPr>
              <a:t>Team 5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125" y="1435888"/>
            <a:ext cx="1009575" cy="10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45875" y="655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40"/>
              <a:t>Data Model - Manufacturing</a:t>
            </a:r>
            <a:endParaRPr sz="2040"/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729450" y="1867475"/>
            <a:ext cx="3010200" cy="29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Business process</a:t>
            </a:r>
            <a:r>
              <a:rPr lang="en-GB"/>
              <a:t>: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Manufacturing.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Our company places the work orders and our factory receives the work orders and do their job to manufacture products and track scrapped materials.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Fact table</a:t>
            </a:r>
            <a:r>
              <a:rPr lang="en-GB"/>
              <a:t>: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Manufacturing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Dimension table</a:t>
            </a:r>
            <a:r>
              <a:rPr lang="en-GB"/>
              <a:t>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ScrapReason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Location (confirmed)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Date (confirmed)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WorkOrder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Product (confirmed)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Relationships</a:t>
            </a:r>
            <a:r>
              <a:rPr lang="en-GB"/>
              <a:t>: many to one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02" y="1604800"/>
            <a:ext cx="5053350" cy="34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48850" y="660050"/>
            <a:ext cx="7319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and Storytelling - Manufacturing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111800" y="1398075"/>
            <a:ext cx="19500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Time period of the statistics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Key performance indicator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top three products we manufactured by order quantity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scrapped rate = 11K / 5 M =0.024%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Improve: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Paint process failed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Trim length too long</a:t>
            </a:r>
            <a:endParaRPr sz="120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2E02D17A-2AA9-3464-874E-86F0FDB69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8200738"/>
                  </p:ext>
                </p:extLst>
              </p:nvPr>
            </p:nvGraphicFramePr>
            <p:xfrm>
              <a:off x="2796523" y="1185775"/>
              <a:ext cx="6347477" cy="3957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2E02D17A-2AA9-3464-874E-86F0FDB694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6523" y="1185775"/>
                <a:ext cx="6347477" cy="39577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129900" y="656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Model - Purchase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273200" y="1388000"/>
            <a:ext cx="2460000" cy="31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Business process: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purchase order detail from creation to delivery, including product, quantities, finances, status, key personnel, and vendor etc</a:t>
            </a:r>
            <a:r>
              <a:rPr lang="en-GB" sz="12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Fact table: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2</a:t>
            </a:r>
            <a:r>
              <a:rPr lang="en-GB"/>
              <a:t> tables -&gt;</a:t>
            </a:r>
            <a:r>
              <a:rPr lang="en-GB">
                <a:solidFill>
                  <a:srgbClr val="FF0000"/>
                </a:solidFill>
              </a:rPr>
              <a:t>1</a:t>
            </a:r>
            <a:r>
              <a:rPr lang="en-GB"/>
              <a:t> table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Dimension table</a:t>
            </a:r>
            <a:r>
              <a:rPr lang="en-GB"/>
              <a:t>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7</a:t>
            </a:r>
            <a:r>
              <a:rPr lang="en-GB"/>
              <a:t> tables -&gt; </a:t>
            </a:r>
            <a:r>
              <a:rPr lang="en-GB">
                <a:solidFill>
                  <a:srgbClr val="FF0000"/>
                </a:solidFill>
              </a:rPr>
              <a:t>4</a:t>
            </a:r>
            <a:r>
              <a:rPr lang="en-GB"/>
              <a:t> tables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Add </a:t>
            </a:r>
            <a:r>
              <a:rPr lang="en-GB">
                <a:solidFill>
                  <a:srgbClr val="FF0000"/>
                </a:solidFill>
              </a:rPr>
              <a:t>a Date table</a:t>
            </a:r>
            <a:r>
              <a:rPr lang="en-GB">
                <a:solidFill>
                  <a:schemeClr val="accent5"/>
                </a:solidFill>
              </a:rPr>
              <a:t> as date dimension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2781778" y="1240705"/>
            <a:ext cx="5946854" cy="3631724"/>
            <a:chOff x="3189374" y="1853850"/>
            <a:chExt cx="5275776" cy="3156100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374" y="1853850"/>
              <a:ext cx="5275776" cy="2902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4"/>
            <p:cNvSpPr txBox="1"/>
            <p:nvPr/>
          </p:nvSpPr>
          <p:spPr>
            <a:xfrm>
              <a:off x="4728417" y="4756150"/>
              <a:ext cx="22224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Before Data Modeling</a:t>
              </a:r>
              <a:endPara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2" name="Google Shape;172;p24"/>
          <p:cNvGrpSpPr/>
          <p:nvPr/>
        </p:nvGrpSpPr>
        <p:grpSpPr>
          <a:xfrm>
            <a:off x="2733200" y="1189366"/>
            <a:ext cx="6043675" cy="3745475"/>
            <a:chOff x="3461275" y="1429550"/>
            <a:chExt cx="6043675" cy="3631800"/>
          </a:xfrm>
        </p:grpSpPr>
        <p:pic>
          <p:nvPicPr>
            <p:cNvPr id="173" name="Google Shape;17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61275" y="1429550"/>
              <a:ext cx="6043675" cy="336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4"/>
            <p:cNvSpPr/>
            <p:nvPr/>
          </p:nvSpPr>
          <p:spPr>
            <a:xfrm>
              <a:off x="5204900" y="4799150"/>
              <a:ext cx="1941300" cy="262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Lato"/>
                  <a:ea typeface="Lato"/>
                  <a:cs typeface="Lato"/>
                  <a:sym typeface="Lato"/>
                </a:rPr>
                <a:t>After Data Modeling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48850" y="660050"/>
            <a:ext cx="7319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and Storytelling - Purchase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380525" y="1260275"/>
            <a:ext cx="1907400" cy="3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-172549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 Categories (not including bikes)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69999" marR="0" lvl="0" indent="-1725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Purchase goes two Lines, Sales and Manufacturing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69999" marR="0" lvl="0" indent="-1725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category products spent more than $22M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269999" marR="0" lvl="0" indent="-1725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procurement for the production line accounts for 2/3 of the freight cost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D1745DCD-B82E-7146-4E98-A134A52525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1438702"/>
                  </p:ext>
                </p:extLst>
              </p:nvPr>
            </p:nvGraphicFramePr>
            <p:xfrm>
              <a:off x="2796523" y="1185775"/>
              <a:ext cx="6347477" cy="3957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D1745DCD-B82E-7146-4E98-A134A5252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6523" y="1185775"/>
                <a:ext cx="6347477" cy="39577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2921850" y="2043268"/>
            <a:ext cx="3300300" cy="1056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THANKS</a:t>
            </a: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Q1：</a:t>
            </a:r>
            <a:r>
              <a:rPr lang="en-GB" sz="2000" b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Multiple Choice Question</a:t>
            </a:r>
            <a:endParaRPr sz="2000"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729450" y="1925925"/>
            <a:ext cx="76887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According to this data model, which tables do we need to join to query the total sales quantity of a specific product at a particular location? </a:t>
            </a:r>
            <a:endParaRPr sz="15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A. 'SalesOrderDetail', and 'Location' </a:t>
            </a:r>
            <a:endParaRPr sz="15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B. 'Product', 'SalesOrderHeader', and 'Location' </a:t>
            </a:r>
            <a:endParaRPr sz="15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C. 'Product', 'SalesOrderDetail', and 'Location'</a:t>
            </a:r>
            <a:endParaRPr sz="15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729450" y="3927425"/>
            <a:ext cx="151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8761D"/>
                </a:solidFill>
              </a:rPr>
              <a:t>Answer：C</a:t>
            </a:r>
            <a:endParaRPr sz="150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Q2：</a:t>
            </a:r>
            <a:r>
              <a:rPr lang="en-GB" sz="2000" b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True or False</a:t>
            </a:r>
            <a:endParaRPr sz="20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29450" y="1925925"/>
            <a:ext cx="7688700" cy="18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a relational database model, a many-to-many relationship between two entities can always be directly represented without the need for a junction table.</a:t>
            </a:r>
            <a:endParaRPr sz="18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- True</a:t>
            </a:r>
            <a:endParaRPr sz="18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- False</a:t>
            </a:r>
            <a:endParaRPr sz="18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641550" y="3499800"/>
            <a:ext cx="786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80000"/>
                </a:solidFill>
              </a:rPr>
              <a:t>Answer：False</a:t>
            </a:r>
            <a:endParaRPr sz="150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980000"/>
                </a:solidFill>
              </a:rPr>
              <a:t>Explanation: In a relational database model, a many-to-many relationship between two entities requires a junction table to properly represent the relationship. This junction table resolves the many-to-many relationship into two one-to-many relationships, linking the primary keys of the two related tables in the junction table.</a:t>
            </a:r>
            <a:endParaRPr sz="15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Q3：</a:t>
            </a:r>
            <a:r>
              <a:rPr lang="en-GB" sz="2000" b="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True or False</a:t>
            </a:r>
            <a:endParaRPr sz="2000"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729450" y="1925925"/>
            <a:ext cx="7688700" cy="1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53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composite key in a database table consists of multiple attributes that individually serve as primary keys in other tables.</a:t>
            </a:r>
            <a:endParaRPr sz="153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53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- True</a:t>
            </a:r>
            <a:endParaRPr sz="153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530" b="1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 - False</a:t>
            </a:r>
            <a:endParaRPr sz="153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30" b="1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464250" y="3332625"/>
            <a:ext cx="821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8761D"/>
                </a:solidFill>
              </a:rPr>
              <a:t>Answer：True</a:t>
            </a:r>
            <a:endParaRPr sz="150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8761D"/>
                </a:solidFill>
              </a:rPr>
              <a:t>Explanation: A composite key in a database table is a key that consists of two or more attributes (columns) that uniquely identify a row in the table. These attributes can individually serve as primary keys in other tables, and when combined in a composite key, they ensure the uniqueness of each row in the table where the composite key is defined.</a:t>
            </a:r>
            <a:endParaRPr sz="15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165450" y="656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7650" y="1568350"/>
            <a:ext cx="7688700" cy="33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 dirty="0"/>
              <a:t>Team members: 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/>
              <a:t>Bo Yang, </a:t>
            </a:r>
            <a:r>
              <a:rPr lang="en-GB" sz="1600" dirty="0" err="1"/>
              <a:t>Ziang</a:t>
            </a:r>
            <a:r>
              <a:rPr lang="en-GB" sz="1600" dirty="0"/>
              <a:t> Cui, Ang Li, </a:t>
            </a:r>
            <a:r>
              <a:rPr lang="en-GB" sz="1600" dirty="0" err="1"/>
              <a:t>Xiaomeng</a:t>
            </a:r>
            <a:r>
              <a:rPr lang="en-GB" sz="1600" dirty="0"/>
              <a:t> Xu, Li Zhuang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 dirty="0"/>
              <a:t>Businesses of every team member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/>
              <a:t>Bo Yang - Sales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 err="1"/>
              <a:t>Ziang</a:t>
            </a:r>
            <a:r>
              <a:rPr lang="en-GB" sz="1600" dirty="0"/>
              <a:t> Cui - Membership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/>
              <a:t>Ang Li - Inventory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 err="1"/>
              <a:t>Xiaomeng</a:t>
            </a:r>
            <a:r>
              <a:rPr lang="en-GB" sz="1600" dirty="0"/>
              <a:t> Xu - Manufacturing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600" dirty="0"/>
              <a:t>Li Zhuang - Purchasing</a:t>
            </a:r>
            <a:endParaRPr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600" dirty="0"/>
              <a:t>Dataset:</a:t>
            </a:r>
            <a:endParaRPr sz="1600" dirty="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Char char="○"/>
            </a:pPr>
            <a:r>
              <a:rPr lang="en-GB" sz="1600" b="1" dirty="0">
                <a:solidFill>
                  <a:srgbClr val="FF0000"/>
                </a:solidFill>
              </a:rPr>
              <a:t>OLAP</a:t>
            </a:r>
            <a:endParaRPr sz="1600" b="1" dirty="0">
              <a:solidFill>
                <a:srgbClr val="FF0000"/>
              </a:solidFill>
            </a:endParaRP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Char char="○"/>
            </a:pPr>
            <a:r>
              <a:rPr lang="en-GB" sz="1600" b="1" dirty="0">
                <a:solidFill>
                  <a:srgbClr val="FF0000"/>
                </a:solidFill>
              </a:rPr>
              <a:t>71 tables -&gt; 23 Tables -&gt; 21+1 Tables</a:t>
            </a:r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100"/>
              <a:buChar char="○"/>
            </a:pP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5 Shared Dim Table</a:t>
            </a:r>
            <a:endParaRPr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A screenshot of a computer screen&#10;&#10;Description automatically generat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10" y="0"/>
            <a:ext cx="53781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1514247" y="1752266"/>
            <a:ext cx="5889443" cy="103528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998875" y="2787550"/>
            <a:ext cx="99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Fact Table</a:t>
            </a:r>
            <a:endParaRPr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12150" y="661375"/>
            <a:ext cx="3117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Model - Sales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218950" y="1295525"/>
            <a:ext cx="3010200" cy="31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000" dirty="0"/>
              <a:t>Business process: Sales</a:t>
            </a:r>
            <a:endParaRPr sz="1000" dirty="0"/>
          </a:p>
          <a:p>
            <a:pPr marL="457200" lvl="0" indent="-304958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000" dirty="0"/>
              <a:t>Fact table:</a:t>
            </a: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SalesOrderDetail</a:t>
            </a: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00" dirty="0"/>
          </a:p>
          <a:p>
            <a:pPr marL="457200" lvl="0" indent="-304958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000" dirty="0"/>
              <a:t>Dimension table:</a:t>
            </a:r>
            <a:endParaRPr sz="1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Product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SalesCreditCard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SalesTerritory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SpecialOffer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SalesCurrencyRate</a:t>
            </a:r>
            <a:endParaRPr sz="10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0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DateTable</a:t>
            </a:r>
            <a:endParaRPr sz="1000" dirty="0"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25" y="1803925"/>
            <a:ext cx="6993402" cy="30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6575" y="650575"/>
            <a:ext cx="53295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and Storytelling - Sale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95224" y="1765350"/>
            <a:ext cx="249066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key factor: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/>
              <a:t>Order Type?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solidFill>
                  <a:srgbClr val="00B050"/>
                </a:solidFill>
              </a:rPr>
              <a:t>INSTORE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/>
              <a:t>Special Order (Discount)?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GB" sz="1200" dirty="0">
                <a:solidFill>
                  <a:srgbClr val="00B050"/>
                </a:solidFill>
              </a:rPr>
              <a:t>NEW PRODUCT</a:t>
            </a:r>
            <a:endParaRPr lang="en-US" sz="1200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 dirty="0"/>
              <a:t>Recommendations: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D0D0D"/>
                </a:solidFill>
                <a:highlight>
                  <a:srgbClr val="FFFFFF"/>
                </a:highlight>
              </a:rPr>
              <a:t>Discount strategy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D0D0D"/>
                </a:solidFill>
                <a:highlight>
                  <a:srgbClr val="FFFFFF"/>
                </a:highlight>
              </a:rPr>
              <a:t>Product launch strategy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6014DF1-2DE6-7228-9C8B-572DCAB581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3608520"/>
                  </p:ext>
                </p:extLst>
              </p:nvPr>
            </p:nvGraphicFramePr>
            <p:xfrm>
              <a:off x="2702257" y="1185775"/>
              <a:ext cx="6441743" cy="3957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6014DF1-2DE6-7228-9C8B-572DCAB581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2257" y="1185775"/>
                <a:ext cx="6441743" cy="39577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200" y="656925"/>
            <a:ext cx="3774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140"/>
              <a:t>Data Model - Membership</a:t>
            </a:r>
            <a:endParaRPr sz="2140"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010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Business process: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Fact table: Person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Dimension table: StateProvince, PersonType, PhoneNumberType, PersonAddressType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250" y="1192125"/>
            <a:ext cx="3623875" cy="366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66600" y="650600"/>
            <a:ext cx="655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and Storytelling - Membership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07750" y="1433575"/>
            <a:ext cx="2766300" cy="3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Basic Information: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Person and its related information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rgbClr val="0D0D0D"/>
                </a:solidFill>
                <a:latin typeface="Lato"/>
                <a:ea typeface="Lato"/>
                <a:cs typeface="Lato"/>
                <a:sym typeface="Lato"/>
              </a:rPr>
              <a:t>Insights:</a:t>
            </a:r>
            <a:endParaRPr sz="1300">
              <a:solidFill>
                <a:srgbClr val="0D0D0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Most U.S. and Canadian users are on the West Coast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significant difference in the number of cell phones and home phones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There was a significant boost in between 2013 and 2014.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European descent the most, then Asians.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639F0271-364B-F5D6-BE44-3523F9C96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2116995"/>
                  </p:ext>
                </p:extLst>
              </p:nvPr>
            </p:nvGraphicFramePr>
            <p:xfrm>
              <a:off x="3133060" y="1185800"/>
              <a:ext cx="5740663" cy="38885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639F0271-364B-F5D6-BE44-3523F9C96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3060" y="1185800"/>
                <a:ext cx="5740663" cy="38885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183200" y="656950"/>
            <a:ext cx="381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Model - Inventory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729450" y="1318650"/>
            <a:ext cx="3010200" cy="30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Business process: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locations where these products are stored.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Star Schema Build up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Fact table: ProductInventory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Dimension table: Location, Product, DateTable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875" y="1490490"/>
            <a:ext cx="5438124" cy="27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75" y="1246488"/>
            <a:ext cx="5438124" cy="33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5475" y="659450"/>
            <a:ext cx="6559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Visualization and Storytelling - Inventory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303825" y="1433575"/>
            <a:ext cx="2570100" cy="3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Basic Information: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Location Number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Shelf Number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Bin Number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Total Product Number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each location: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Shelf number, Bin number, Quantity of product, Count of product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Insights: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Top 10 quantity of product all stored in Location 1, 6, 50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Location 1, 6, 50 are the top 3 locations with the most shelves, bins, quantity of product, and count of product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DD85FA3-7B7D-0284-79CE-99A45B77D0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360449"/>
                  </p:ext>
                </p:extLst>
              </p:nvPr>
            </p:nvGraphicFramePr>
            <p:xfrm>
              <a:off x="2959510" y="1194650"/>
              <a:ext cx="6185465" cy="39488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7DD85FA3-7B7D-0284-79CE-99A45B77D0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9510" y="1194650"/>
                <a:ext cx="6185465" cy="39488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C258B340-CB3C-6E49-B747-9693FCBA3B0E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1ac51990-771f-42fb-bdfb-ca0f1c8a9ce8/ReportSection3bb32b824d6455b1ac22?bookmarkGuid=9e0d2a87-d990-4bd1-91b5-b43e0f22d25a&amp;bookmarkUsage=1&amp;ctid=ec1bd924-0a6a-4aa9-aa89-c980316c0449&amp;fromEntryPoint=export&quot;"/>
    <we:property name="reportName" value="&quot;cst2205-final-project - ang+xiaomeng+ziang+zhuang+ziang+bo+dashboard+zhuang +ang (1)&quot;"/>
    <we:property name="reportState" value="&quot;CONNECTED&quot;"/>
    <we:property name="embedUrl" value="&quot;/reportEmbed?reportId=1ac51990-771f-42fb-bdfb-ca0f1c8a9ce8&amp;config=eyJjbHVzdGVyVXJsIjoiaHR0cHM6Ly9XQUJJLVVTLU5PUlRILUNFTlRSQUwtSC1QUklNQVJZLXJlZGlyZWN0LmFuYWx5c2lzLndpbmRvd3MubmV0IiwiZW1iZWRGZWF0dXJlcyI6eyJ1c2FnZU1ldHJpY3NWTmV4dCI6dHJ1ZX19&amp;disableSensitivityBanner=true&quot;"/>
    <we:property name="pageName" value="&quot;ReportSection3bb32b824d6455b1ac22&quot;"/>
    <we:property name="pageDisplayName" value="&quot;Sale&quot;"/>
    <we:property name="datasetId" value="&quot;5a4d29cf-9139-4b0e-9f7b-a983030d802f&quot;"/>
    <we:property name="backgroundColor" value="&quot;#FFFFFF&quot;"/>
    <we:property name="bookmark" value="&quot;H4sIAAAAAAAAA+VabVPbOBD+Kx1/4QvX0Ystyf1WoMx1rtNyhenNTYe50csmuDV2TnYoOYb/fmspgRIChpC2ScsXxtJ6d7XPo92VnIvEFc2o1JO3+hSSF8lOXX8+1f7zM5psJ9XNMUKZNZoznUkjgVMthESpetQWddUkLy6SVvshtB+KZqzLTiEOfkykzkSuMy7BcqUtoanIkuPtRJflgR52MgNdNrCdjMA3daXL4j+IKnCq9WO43E7gfFTWXneGDlvdQmfsDMXxGR2kzzn6oW1bnMEh2DaOvodR7dvpMzeGM6NY6kSaZYZqyxi+08TZ4Hy/fGc0OLZbV60uKnSgG5PUCgcpIVYYJ40FooODTVENy+lSrt89moy6oDYnGv9j9MwntNjpubzEhaapyKkUytlUZlkmjAK1rK4s5WKQW51SlWWUSyqI7NVVnCImt3VxlynBHHqWaUaZFJLYXl06hHJn3LYIyC2VUlNGKHAhmBKEGZql6RNVDlKdp4YqqnjmHOcaGHmiSiYQUu0g56lyRAGxzD1RpTJGasczQTJQnOSgiHiiypQ5jXokZRlJlQblRD/ULZy3pj6/rY2CzR2hlABDIkKasweE8U5teU5ZjkkAXcPtYTWTrl/bXZTmTOo8t0QKzlQqiSKBM4OibKe70UxenY88Jh5MR1HXS3emKwsuCXnEQxPTxkXycjj0MNTt9PHVjcnduhyfLhg/rMfewnsYhKmqLdoJ2jjUJTTvvAO/B5gayqTz9sDXmNPm5n8HZJN/fjg2R3Wro+D+uJpmLdI9ntRfdj1gmnPdwHb/Qh7n616XQOf8+xu0T27bPsaRe3H6gpIe83e5e6J9exMwfOgWvDMJYOwVfpaa6faTYn2P/5fHszqAc5++Su67+M6w9tGVlZk7jlmHZpKnA6pSbrrkjWlHbhgp4/zrvTk2ZkswwmrvplMPYwObZ8OaRaBDGZM2UZSlRlnqsIxypVhM2hsE8qMzz8+KdW8gIuTYfklltSNC5AxLTuaI2UzI31UldqthZL/Uw7kFs18O+d54RALkhoCUAycZNXhsAcMk2wwCjMAWunw3GIC/ldJ+frh7Vh/BhQHmcCsGIjXYiuP+poQvD+4368Cuu79pC1PYAMLKzePfb3++P1qmCWzKwoK/wYzkFPwwnIKdbnUI4SgaKyDO1y5MQ4jwRfKmwKhH3R90Oe7Ubu3oprBbXVs3xWxhaxfEm1U3diHCumpmNw7RgK/LeKkxNYrtZglnUMbZf8fgJ2glSHTanwd1KFQ06FqpR00X0e5OA4ccBEf+gMmqne/sHRRVNTPWkWiBbzPEv59/1xy77SOO+LpuOyUz0zNkq3FZbif2pCidhyo4My/ycSGDGB5i30RrS7y9Rek/f7KtmbdH9RC3wJW7HSMDKQk3XKeEKAkklU5QbdVmVIkl2v+1Pow2rbafwb3EVx5zHF2P1uS+A8gPONQKAJ6nVCumRU6MyDJCN4PV91X/TWN016YeRlZHJ3brU1NvDLl7oPghxF74OeJOYk8/geyHyQETYCAnnOdgUyMVsBRhWNifRXWhnMy+UyAU+74+DXqnn1salLwO51fhwvFIAdIF6a8T8DANRuWKGXZvY7m8GZbXc6F6RPGOD8GtuQgGXwJeVyXzjpr5tn62VzS2HldtrJx3yH3oHIKbssfTTu9p++9GGBevY4kcsGY1YQ2PCesaxNVfe3VZebccN8jqpfPyt7gDv8bmu2XWrzr6+CEKM6rlAwYWOwebEZXGT0f3tg2ro+xKboJ+jdPvCkIVIdfC4tEnV0wpRXIuuSb9t2QrhPyedH/F9l8I1oeFY7pbM8sE5U5mKmMEREpM/9H1+0C3HpX6Hgcfe87ov2OdVZQd7demw39CAL5FDXoAY2ITebl439bjthlpCwe6ggX7N1z5OXA9ezj8XikJRhDBwpR9m767Mbra8ZeX/wN0jZc9dSUAAA==&quot;"/>
    <we:property name="initialStateBookmark" value="&quot;H4sIAAAAAAAAA+VaXVPbOBT9Kx2/8MJ29GVZ7luBMtvZTssWpjs7HWZHHzfBrbGzskPJMvz3vZYSKCFgCGmbtLwwluR7r+85OrqScpG4ohmVevJWn0LyItmp68+n2n9+RpPtpLrZ5rgjfKAcZ0oYKYTi2uKoetQWddUkLy6SVvshtB+KZqzLziA2fkwyncpcpzwDy5W2hAqZJsfbiS7LAz3sxgx02cB2MgLf1JUui/8gmsCu1o/hcjuB81FZe905Omx1C52zMxyOzxggfc4xDm3b4gwOwbax9T2Mat9On7kxnBnFhJMiTQ3VljF8p4m9Ifj+8Z3TENhuXbW6qDCAri2jVjoQhFhpXGYsEB0CbIpqWE4/5frdo8moS2pzovE/Zs98Qo+dnctL/FAhZE4zqZwVWZqm0ihQy9pKBZeD3GpBVZpSnlFJsl5bxSlictsWd6mSzGFkqWaUZTIjtteWDqncGbctAnLLZKYpIxS4lExJwgxNhXiiyYHQuTBUUcVT5zjXwMgTTTKJkGoHORfKEQXEMvdEk8qYTDueSpKC4iQHReQTTQrmNNrJKEuJUBqUk/1Qt3Demvr8tjUKNneEUgIMiQgiZw9I453W8pyyHEUAQ8PpYTXLXL+1uyjNWabz3JJMdiqUEUUCZwZF2U5no5m8Oh95FB6Uo2jrpTvTlQWXBB3x0ETZuEheDocehrqdPr660blbl+PTBe2H9dhbeA+D0FW1RTtBH4e6hOadd+D3AKWhTLpoD3yNmjbX/zsgm/zzw7E5qlsdB+6Pq6lqke7xpP6y6wFlznUN2/0f8rhY9zoBnYvvb9A+ue37GFvuxekLjvSo3+XuifbtTcDwofvgnUkAY6/wM2mm20/K9T3xXx7P1gHs+/SVuO/iO8Pax1BW5u44qg5NMy4GVAluOvFG2ck2jJSx//XeHBvTJRhhtXfTroexgc2zYc0y0KGMok0UZcIoSx0uo1wpFkV7g0B+tPL8rFj3JiJCjuVXpqx2RMqc4ZKTOmI2E/J3VYnVamjZL/Vw7oPZL4d8bz4iAXJDIMsGLmPU4LYFDMvYZhBgBLbQ5bvBAPwtSfv54e75+gguDFDDrRxIYbAUx/lNCV8e3G9WgV1Xf9MSprABhJW7x7/f/nx/tEwR2JSFBX+DGckp+GHYBTvd6pDCUXRWQOyvXeiGkOGL5E2BWY+2P+hy3Jnd2tFNYbe6sm6K2cLSLgxvVl3YhQzrqpmdOEQHvi7jocbUKZabJZxBGXv/HYOfoJcworP+PJjDQUWDoZV61HQZ7c40sMlBCOQPmKw6+M7fQVFVM2cdiRbENkP8+8V3zbHbMWKLr+u2MzJzPUO2GpfldmJPitJ5qEIw80M+LmQQw03sm+htibe3KP3nT7Y1i/aoHuIUuAq3Y2QgJeGGa0GIyoCIzEmqrdqMVWKJ8n+tN6NNq+1ncC/xlcdsR9ejNLlvA/IDNrUSgOeCasW0zImRaUroZrD6vtV/0xjdlamHkdUxiN361NQbQ+4eKH4IsRdeR9xJ7OkVyH7oHDAJBnLCeQ5WmEwBEwjDwvosmgvLyeyeAqHY9/VpsDu9bmlw5HU6v0oXtkcKkC5Jf52Ah2kyKlfMsHsbl8ubaXk9l6pHLN7xIYQ1l8EQS8Drasm8Y818Wz/bKxpbj6s2rJzH0+rtaXPqRmoWx7bEvF4znV/D0n9dk7j6o6xOaXfLcYOMXlprv8W59jU2300tv6rS4+USqqTlAwYWqwGbEiXiddC9pcDqKLuS051fY0e7glRFyLW0uJ3JFVNKkZxnXJP+k68VQn6P3F+x/ReC9WHpmM7W1DJJuctSlTICUhDTvx39PtCtx0p9T4CP3Tv0n5vOVpQd7deman9CAr7FGvQAxsQi8nLxvK3HbTPSFg50BQvmbzjGc+B65nD4DVISnCCChSn7Jn13CnQ14y8v/wdAOhhkSSUAAA==&quot;"/>
    <we:property name="isFiltersActionButtonVisible" value="true"/>
    <we:property name="isVisualContainerHeaderHidden" value="false"/>
    <we:property name="reportEmbeddedTime" value="&quot;2024-04-08T21:04:02.502Z&quot;"/>
    <we:property name="creatorTenantId" value="&quot;ec1bd924-0a6a-4aa9-aa89-c980316c0449&quot;"/>
    <we:property name="creatorUserId" value="&quot;10032002CB101CB7&quot;"/>
    <we:property name="creatorSessionId" value="&quot;e4d7067e-579f-48f0-afbe-55c7f5b7c478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5424F0E-0A3D-DC44-89BE-D243E7909C42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3XPTOBD/Vxi/8JLpSLIlS7zRFmaYKVyn5biHGx5W0joxOLbHlktDp/87suxCm6ZN+gWBu7dotVr99nvlnEU2b+sCFu9gjtGLaLeqPs+h+fyMRpOovErjQKzVgiUiEdoYy4jSnquqXV6VbfTiLHLQTNF9yNsOil6gJ/77cRJBURzCtF9lULQ4iWps2qqEIv+KA7Pfck2H55MIT+uiaqAXeezAYS/2xLP7tYdCd2J/IxiXn+AxGjdQj7CuGjeuY8uEIFQrmnBDiCax6c+0w26AuZ6/vzQA26tKB3npAfS0jCSWCptZSy1oIyXnJtDzwo0sevHqtG683t4ai7o330t7AqVBGwXlGmwHXc6il9Npg1Nw4/LVlc29qujmK+jHVdcYPMIsbJUudwt/x2EwaHTuDXjYVN68gbrbtR562w5sb/bD/uuuHO3G+uWs+rLXoDe0jV6Q84+e4s9Mi9EvPwzxflDGQNMrUulP3nq9wv5A1VhsdhdB5/28uXALmyxB3wJ9vYKeFPMspkKhTJS0IiVUKnmzG8cseB02dazACkbT1HJJYzDacG+P0dV73o7TqsmNt9xkFNdL+3ARwN4mr5tqHuSOGdd6zu96hZD3Gp3kPmL8xmB175dJ9M8MGwwHfUza/MKKb5Zs1o4sG1hzWAQIS4bcq7rSNYsjnPpzOwHoeY/hAxRdSGp/xUHulRsiJJD9sed/l55onwUt2uf9mY/B5suRfzdnXzXKJlCvhjU9n5yt9tCToVqJg1zCsS1F4aXtxewMrOPiimbXsojfo2rA167Bt1AvV46hkPurPl2qzqOLFpsH8p180kfkJDJCqYxTkzLDmdHSVwO1xZX8bWXzLEe733fEq/6ItzPMbkG8IoKeIkE3xHXHUC588uzNoHFPHcsbwR+COSYigYT104u0JJaKaLphP0spNcrnQaI4Y0olCSfqYf2svtzPRiV+ViOrl8013N9fvvOmtHi6URujB4/VuVb7cAWon9GwDmdVie+6ucYmeOP3aVkDNeDfWdLiUdqTrcrOrUzqrRlt72iCPsofvSBtFD9DRSI2Q2uQcpIqo4QlQiRb3F7XPBzuE1O/80OJXzyUNE9pQnRsUEqtFSbIyaYPJYyNSVNDjWDEgKQg8L/eWOJtaiy/upwvwfyDs229vkO2WciYhJQRrYhNwU9zZpuL5gG07vvQcIv7nmiaWY/p7oNMk7vZHF0ePuodYOZ+uSGP8uksoDg2nt++OhmC/ydH8G0IA7D+O2+/+MufAFc1K5+la7O4zk8q9x50gffO5f89+JgevHGMPKq+3KGNbo5tnB6plhqMjSXjCVOoZWK3uBDeMJv/6V/bN1Z76G4slVQrZo0yEmMhjSUhSW//cBik7HbOhWHvkiFCw8xQo/WzqVWWEwUCUrVWZDuDGq/LiqlVKYvRYMK50jolVDwQXgpGJbFSyHViWcpSxddrnM9hugKeJkkGVFGrY0BtmIkT9kB4friXyLyyBhQkVgrLkweKRBCCq5gxEnOQlqAG+UCRTIiMCuQ2Jlwx7+9U6bUiHZ46XZ1el5bY2DBq+j8ymYKUiiTG+0vLBNOQShCKCaWUttKud8oN8ccokz5OCHgdufXxZ/h6PVfKCuJ+UKI5NtOgZNW5tgaDh1AOz6R6SOYcA5+vmuDHUzv+Du+xFY+Y8BduFK7pq/X5N+Kp0mlCHgAA&quot;"/>
    <we:property name="creatorSessionId" value="&quot;7c3349fc-b7b1-4ba2-bceb-b8f388af43d5&quot;"/>
    <we:property name="creatorTenantId" value="&quot;ec1bd924-0a6a-4aa9-aa89-c980316c0449&quot;"/>
    <we:property name="creatorUserId" value="&quot;10032002CB101CB7&quot;"/>
    <we:property name="datasetId" value="&quot;5a4d29cf-9139-4b0e-9f7b-a983030d802f&quot;"/>
    <we:property name="embedUrl" value="&quot;/reportEmbed?reportId=1ac51990-771f-42fb-bdfb-ca0f1c8a9ce8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VabVPbOBD+Kzf+wpdcR2+W5H6D0M7d9AUKTGduOkxnLW2CW2PnbIfCMfz3W9kJlJdiCCklhS9EK3l3vc+zq5WS08hn9SSHk/dwiNHLaKMsvx5C9fUPHg2iYibb2nrzbn3nzef36+9ekbicNFlZ1NHL06iBaozNx6yeQh40kPDT/iCCPN+GcRiNIK9xEE2wqssC8uw/7BbTVFNN8WwQ4fEkLysIKncbaDCoPaLlNCbb/IUki+Ca7Ah30TWddAcnZdXMxjJNpUitUF6rOE45OCHombqbbd3sXx+Mto4Ny6KBrCAHgsxwpz0qxpxOvUkdMmgdrLNinM9e5eLZvZNJiFd9APSf4pR+IYtBz9kZvahSOuFGW++UieNYpxbtorpiJfUocaC4jWMuDdfM9OrKDgmT67qkj60WnjyLQXBhtGGuVxe0odyYNg0Bck2lAS4YR6m1sJqJlMdKPVDlSEGiUm65lbH3UgIK9kCVQhOk4DGRynpmkTnhH6jSpqkBL2PNYrSSJWiZfqBKJTyQHsNFzJQFtF73Q93gcZOWx9e1cXSJZ5wzFEREVIm4Qxh/qC1JuEgMxOQapYcDYXy/th9RWgoDSeKY0VJYZZhlLWdGWd7MsjE9eXU8qajEUOHpdK37Iygc+qitIxXWXdk4jdbH4wrH0MyGry5NDst8eniDfLecVg53cNROFU3WnJCNXcix3qo8VptIpSGPgrfbVUk17cr8X0hsql7sTtO9soFu4etpMataLAwPym/DCqnM+SAY9L/I/XzdDAX0in//IFTRddv7JLkVp2+0sqL6nQ8PoGouA0aD8MIbJy0Ym1k1L8188KBY3+L/2f58H6C5L98V9yE9My6rzpWlmdvvqg6PjVQjbpVMQ/GmsmNWjJTd/N+bV9gYL8AIB5WfTd2NDeIqG55YBALKVLSZ5UKl1nFP26i0VnRFe4VAvnfl+V2x7g1EBzm1X8Y68EzrRNCWE3uWribkW0VO3WoreZ3D+MoLi2eHfG88OgIkKUNjRt4InjKuMBVGrAYBJugyyLdGI6yulbTfH+6et+/AxRHVcKdHWqXUilN+cyYXB/endWAX3d+shclcC8LSzdPfnx929hZpAus8c1hdYkZ0iHToDx88NNCGcNIZy7CbL307jW2ET6O3GUW90/0R8mlQu7YBdebWQls3w+zG1q5dXi+7sWsjDEU9v3HoDFRl3n6aG6V2M8cjzLvZf6dYnZCVdkXQ/qJVR4uymlzLYVKHiIY7DRJ5bB15gyfLdj7Y286KYm4skOgG3+aIP55/Fxy77iNJqrJsgpK56TmyxTTPB5E7yHJfYdE6c3XJpxsZJOgQ+7aztsDTa5x//iDW5t7ulWNKgXN3AyNbUjKZSlCMWYNMGa85OLsau8QC7f+TPozWDbiv6NfpkfscR59Ga3LbAeQXHGo1okwUBytAJyzVccz4arD6tt1/1Rgd2tTdjtWdE8PyMC1Xhtw9UPwSYhuIdQKxNOikBWr7lI57ib283uv7mFz1swV9IYY+sYr1BJvYxw3iNgkPoMZb4nhpyfKvZkLlGObTmji9cO34Gfe0Fwg9WvZ/13V2X5ZQ1js5Euhod3Mxs6r7euOxKsAybiuexwltCaHqIAftqD1PrLDWskQaCaz/Judxiv45258RrHcLxyxbYyc0l97ENhYMtWJp//HqOe3Xtzh43164/x5wvqNsQPVkutAHBOBn7EF3YMx+m1lnN+dtOW3qCTjchgJvyN/2Wsqj78nh9jc1UWuEEMzSvC/pw63Gecafnf0Pcg7shvQjAAA=&quot;"/>
    <we:property name="isFiltersActionButtonVisible" value="true"/>
    <we:property name="isVisualContainerHeaderHidden" value="false"/>
    <we:property name="pageDisplayName" value="&quot;Member&quot;"/>
    <we:property name="pageName" value="&quot;ReportSection3d26601b9145c00b03c3&quot;"/>
    <we:property name="reportEmbeddedTime" value="&quot;2024-04-08T20:16:48.224Z&quot;"/>
    <we:property name="reportName" value="&quot;cst2205-final-project - ang+xiaomeng+ziang+zhuang+ziang+bo+dashboard+zhuang +ang (1)&quot;"/>
    <we:property name="reportState" value="&quot;CONNECTED&quot;"/>
    <we:property name="reportUrl" value="&quot;/groups/me/reports/1ac51990-771f-42fb-bdfb-ca0f1c8a9ce8/ReportSection3d26601b9145c00b03c3?bookmarkGuid=67a155fa-811e-4ce3-b7b5-87346f9c2674&amp;bookmarkUsage=1&amp;ctid=ec1bd924-0a6a-4aa9-aa89-c980316c0449&amp;fromEntryPoint=export&amp;pbi_source=storytelling_addin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01C85545-B274-0B4C-8F4A-0FCEA102DECB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groups/me/reports/1ac51990-771f-42fb-bdfb-ca0f1c8a9ce8/ReportSection?bookmarkGuid=9e0d2a87-d990-4bd1-91b5-b43e0f22d25a&amp;bookmarkUsage=1&amp;ctid=ec1bd924-0a6a-4aa9-aa89-c980316c0449&amp;fromEntryPoint=export&amp;pbi_source=storytelling_addin&quot;"/>
    <we:property name="reportName" value="&quot;cst2205-final-project - ang+xiaomeng+ziang+zhuang+ziang+bo+dashboard+zhuang +ang (1)&quot;"/>
    <we:property name="reportState" value="&quot;CONNECTED&quot;"/>
    <we:property name="embedUrl" value="&quot;/reportEmbed?reportId=1ac51990-771f-42fb-bdfb-ca0f1c8a9ce8&amp;config=eyJjbHVzdGVyVXJsIjoiaHR0cHM6Ly9XQUJJLVVTLU5PUlRILUNFTlRSQUwtSC1QUklNQVJZLXJlZGlyZWN0LmFuYWx5c2lzLndpbmRvd3MubmV0IiwiZW1iZWRGZWF0dXJlcyI6eyJ1c2FnZU1ldHJpY3NWTmV4dCI6dHJ1ZX19&amp;disableSensitivityBanner=true&quot;"/>
    <we:property name="pageName" value="&quot;ReportSection&quot;"/>
    <we:property name="pageDisplayName" value="&quot;Inventory&quot;"/>
    <we:property name="datasetId" value="&quot;5a4d29cf-9139-4b0e-9f7b-a983030d802f&quot;"/>
    <we:property name="backgroundColor" value="&quot;#FFFFFF&quot;"/>
    <we:property name="bookmark" value="&quot;H4sIAAAAAAAAA+1aS3PbNhD+Kx1ectGkAEgQRG6xE3cyTV0nzqSHTqazABYyE4pk+XCtZPzfC4KiY8l6OJLfk4ssLsDF7rcfsIuVvwUmrcsMpocwweBFsFcUXyZQffmFBqMgn5dxEFwzrgWhOjGh0ECJm1WUTVrkdfDiW9BANcbmY1q3kHUKnfDvT6MAsuwIxt2ThazGUVBiVRc5ZOlX7Ce7oaZq8XwU4FmZFRV0Ko8baLBTe+qmu2dnCn0euhVBN+kpHqNueul7LIuqGZ5HQd1/8ybNj3XK/IL7Rd5AmjvFnSxhSBUCgAmtkhR0HIWd3KZZM5uipq/Pysr547yclh0sL80p5BpN4I2usK5nK7wcjyscw7Dg67nB/SJrJ0vkx0VbaXyP1g/lTdpM3RpvC93rOXfQHFWFA25O/uaVHzlo85l/rHs8Kf7br9CBZ4IX5PyTk9RpPs5mWH8H4UPviIbKzIZcNNVnh1XnsnutqAxWe1Pv9au0GkBkowXj79lj56IT8cQIizxOEk0ZMVJqy1YHccbtAz9IJSHWJJHizCpFuYqldFjMAr3vkBwXVao9QL26TtvHgZYOj4OqmHi9s31UupkXPjk3TKubN/kp5k1RTd1YD70Lzij46wQr9O86Upp0APGwaK5i9mYBx3r23jUQ7h+8aQvQHp9gZp3Q2fIRstbvWqf1ber87OnixW7ms8NfXz7rZjrAPeyL1P+xWF/BZYVh84ym56M73YObrPzOzH++G/yEduTu/vf7U3LJrZExtxw4EiSS4oM4ZDc5uJfmCz6Rpx7TpS73YQylocp9hAq1Flzw0NhHEcZh/MmlzB0c70PKQg0xhGESMsZi4bJnJDeGdD4r7pIGrpny50P0sHLAjR38WVs7yNHsQbV/AlXzCOi18tAfCnU39/OlinxGnOn1S5cfY0pXm7hjSklAQSQBrpSysTRmTTX4k9O3lvYeIaNXZL975TMAD2XCtIqSyBjNIhXqn3z+kai+a6GfeoOk7i18LLxejcA9k1sqDLVx1wImtFCSRlyqp1ZTjh7Krnyq7F5b5t4rva0ixmqKITM8ltbahG+++T50ltRZqrGa40UwwWrsPTPQgHem7JdLsR8vjB9G7+vyFtMe1KnumkzD7WRp4C4aVbcUNo845J0u34bul6qKzH8blne0yvAUs3703xarqVvPzxj0Pb+k2E1Pa2duBmXdody1vJ3IoDfud5zenkPdykdpng/LdpKq6FuMgwEDpnmbZTPsbRQi4Uo4yhKRRJFmnYKHzdy7PGh9t3eLzdOAyvD12TVPVbp4qt6o8X2kSSyEooAqxDi0gibu78ZIfyjKw2u3xOtW+R0SLHpzPAy47++GL2ub63RJd/1SU320TRv+GDOH9zb9dLoc2NFghE0xM0G3xp93ljVXd/vXF4Euoo5vxKetHhx2Gc4NwK/+NeNGfrhYAbS3u9tQq1+94N5N/m5xzcPgyd6CmgpxAuXiIbY0X/9WFW25RXZbD3VfXilGJUhlSWxDpiFOhKV3mKRWmPgHfMGDDMYPnhGr6ma+BSXKFB/7dYHfznVhM0t6MlMwsQBrqIpZBInQKvF5eP1OxLNGFQvlRKctwkhQBprE3YdCTbXYqC2dgKvir+iiksUm0jwBwlEQBrwv5tfqAg/eXts0RX5VpZWWC2El40bLmNCQCL6jSmcagCDckDhWJI4ocLKjSmA8JoqbhDLODBMkYbtaqUBZIcJQcy0YUTqRIezqOGEiQZNoI0hEmQyFNhtV1idQLgl1EmGMFiU1Ds7OYSnUtrqQKytRCcAYQDHm7Ay31aXi2FJXnmoIk9gI1EDotpvDK1x2dy3api5B4xHkuOQO6++Fpr8GrbnH+v90urjFnp//Dx9kcGFpJQAA&quot;"/>
    <we:property name="initialStateBookmark" value="&quot;H4sIAAAAAAAAA+VaW1PbOBT+Kx2/8MJ2dLMk941Lme20CxSY7ux0mI4snQS3jp2VHQrL8N/3WE6ghIAhSduk5QV08TnH5/vORTJXkcuqYW4u980AolfRdll+GRj/5QWNNqNiPHdw8PavraO3n/a3/nqN0+Wwzsqiil5dRbXxfag/ZNXI5I0EnPx4uhmZPD80/WbUM3kFm9EQfFUWJs/+g3YzLtV+BNebEVwM89KbRuRxbWpoxJ7jdhyjbvqSo0Zj6+wcjsHW7ewRDEtfj8c8TTlLNRNOijhOqbGM4TNVuxrM7N7fKA2G7ZRFbbICDWjmFLXSgSDEytSp1AIxwcAqK/r5+FVunz25HDb+qs4M/kY/pZ9RYyPn+hpfVAiZUCW1s0LFcSxTDXpeWbHgspdYI6iOY8oVlUR1ysoGiMl9WdzFWjKHlsWGUaakIrZTlgmu3B7VNQJyT6QylBEKXEqmJWEpjYVYUGRPmESkVFPNY+c4N8DIgiKZREiNg4QL7YgGYplbUKROU2UcjyWJQXOSgCZyQZGCOYNyFGUxEdqAdrIb6hou6rS8uC+Ngk0coZQAQyKCSNgT3PigtCShLFEmRtMwPKxhynVLe4jSnCmTJJYoyZkWimgSONPL8nocjenl64uhxxSDiaeVteXOTWHBRSGPeKjatHEVbfX7HvqmHg9f31ncKfPRYMb8cTnyFo6gF5aKOqsvUcexyaE68A78LmBqyKPG2kNfYk6bWv8TkE3+5fEoPSlr027cGxXjrEWa4Vn5dccDpjnXTGx2v8jzbN1tEuiUff+A8dF93ac48yhOX3Gnx/yd75wZX98FDAfNC29fBjB2Mz9JzXRzIV8/Yv/16aQO4Nrnb5L7Dj7TL31rytLUnbZZh8aKix7VgqdN8sa0o9aMlO36m90pNsZzMMIa78ZLT2MDm2bDinmgQRmTNtGUiVRb6rCMcq1Zm7TXCORnZ55fFetOR7SQY/ultDWOSJkwLDmxI+l6Qn5Q5Nithpm93PSnXpj9dsh3+qMlQJISUKrnFKMpoQJSpth6EGAINjP5Qa8H/l5K+/Xh7nj7FlzoYQ63sidFiq04xjclfH5wv1sHdtv9jVuYzAYQlq4ef/54f3QyTxNY5ZkFf4cZ0QDw0N/84UxtgguHrbIM2vXShWUIHr6K3mXo9Vb2B5OPGrEb26bK7EbT1o0xm9nahe3Vshu74GFTVJMbh1aBL/Pw10Qptps5nEPerv47An+JWsKORvrLIA43ZRWalpth1Xi0udPAKQfBkLdwuWzjG32HWVFMlDUkmmHbBPEfZ98tx+7biDO+LOtGyET1BNlilOebkT3LcuehCMZMb/k4k0EMD7HvWm1zPL1B6af3bGNi7UnZxxC4MbdhZCAl4Sk3ghCtgAjlJDVWr0eVmKP9X+nDaFUb+wXcFj7ynOPoarQmjx1AfsKhVgLwRFCjmZEJSWUcE7oerH6s+q8bo5s29bhldWvETjlIy7UhdwcUP4XYysQyMTFXYLk22PYJGT9M7PHXjb2w2GMSUkgI5wlYkSoNTCAMM/uzVlwoJ5PvFAjFni8HQe74S0qFO2/d+Y27cL6lAGmc9PcZeBg7o3DZBLv9tlzedcubKVc9o3i3g2DWlAeDLQGvm5L5QM3cL1/sZpUtR0UdKufpuHtbLKbuuGa2bXPE9Yrl+RVs/VfVicu/ymoy7U4+qpDRc+fa73GvfYvND8uW33Tp7cclzJKW9xhY7AZsTLRoPwc92gosj7JLud35PU60S3BVC7mRFo8ziWZaa5JwxQ3pvvlaIuSPpPsbtv9GsD7NHeNojS2TlDsV65gRkIKk3cfRHwPdalTqRwx87tmh+950UlG2jV+Zrn0BB3yPGvQExrRN5PXsuC1HdTU0Fg5NATPiN1zjOXAdMRz+BykKShDBLM27gr65BbqJ+Ovr/wFHuPZGJCUAAA==&quot;"/>
    <we:property name="isFiltersActionButtonVisible" value="true"/>
    <we:property name="isVisualContainerHeaderHidden" value="false"/>
    <we:property name="reportEmbeddedTime" value="&quot;2024-04-08T21:07:36.041Z&quot;"/>
    <we:property name="creatorTenantId" value="&quot;ec1bd924-0a6a-4aa9-aa89-c980316c0449&quot;"/>
    <we:property name="creatorUserId" value="&quot;10032002CB101CB7&quot;"/>
    <we:property name="creatorSessionId" value="&quot;e78673f5-d328-40db-9a2b-7eb70c138ea9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7F050437-2FFA-AB46-82F9-15E7D50050B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Z227cNhD9lULPi4AU73lLnKQt0EtqFymKwg9DcrRRIksCJaXeBvvvHUmbunbsXXfXQddonywNqeGZOYdDzvpjFsuurWD1A1xg9jR73jTvLyC9/4pni6y+bss9KwrNgAttQWvvwAua1bR92dRd9vRj1kNaYv+m7AaoRodk/O18kUFVvYbl+FZA1eEiazF1TQ1V+QfOk2moTwOuFxletlWTYHR51kOPo9sPNJ3eCQp/Mq4IoS8/4BmGfraeYtukfvPOea4xl5wrLVkUVgeH9E03j04wd88fF52AnTR1D2VNAEZbUBKEVyZnQXILMY/ejvairPrNFL96edkmipuysWrH9D2LH6AOGLMpuITdHMvH7NlymXAJ/eb15bXBk6YaLm6xnzVDCniKxTRU92W/ojV+adL7H1PElK0ph69TQxmeBibjT/Q42l8N9SZlbHx92/x+kpByHEfDYjfgB8JEj3EI/bcvsm0oTsi0bFIZoDoQyGa9mzAmxX+O4JwsXVkvq400r7Tw8wysT4gX0I7K9+9IQyPt9E0zhvp8NTH/okyfxJkvbmD8F1lX6/X6/NP2oenv/rYnvk7N0E7gHzK55+vRDt5xZ2UhcuRaeWYi4M5t88X535jPBh/mpVZP7pDEPbbGA7L6PdRDQRwNiVR4E/QzskN1it306TeUvOsU8z0EHaqhIx4wzjhP3kLqj0Ddh+bhTqlvlLV6OLXfLaV5A6ARORN0wPicMSaYjIH/vwEOIP6k6fr/tPJvT8ARSd4ExZUohFLBCWRCBOaP+6r018DmYnKV2XwfaUGKRyCl/aIdOVxkgeUScyIQNFLZMrlz4rgpPAsJ2hbjvS68j57CrdHOFHoXooLCcxcEdS6GO83upnDT772aBrnl3jiQRjonmYRce03ZePDDaXt4pwjUKd7SKvDxULoG2IG1PmrrvJHMR86oUbsC/Hh0+SVaoO3I9u2E2hKP5cg8ZJOAjt7zPHJDgvdCuFzCcde5+3f1j77I3R3qTJ5D65gJVvHAEKX1Ipr9yftnoF+Mv0/dwPsrQjruG/TdJ7/aQz9VWR9NEdg/7C9xcd6ijvmKLFiuBBdaCHBaaTqxlDuKurNf//GIq8/eAc81SKOUihVSWssdBBnp0jz63xp6eQFLvB776IsKmQqFYDZyun8pundzttMXTIieD31PuD5zqa00eTSoBfPWcMtcvhvedpdM8VxYSQoWeQzW8XCPiLu30N4SMdNWMxPJYTTKCJ0H4w+Eh9p6OgkYbSnJGLWfwecHuoSoFDNgEYBFjybKg3mJjEWlRXB0zTZMea5j3Omyx8veN5e3AFSRhSiD8sxKpozTxu1LCTiHsQgFsYKGhdwyKw5AFoIC4UA5ocAoqa3YTfCtyCZ3V5bsAtNy+iW5GfquhYCvocapcLTz/i1xmkeVEuqIcfOcxr/flVRk54XfQDWMa07/ncqmZcYKvf4TkMSFSB0bAAA=&quot;"/>
    <we:property name="creatorSessionId" value="&quot;7c3349fc-b7b1-4ba2-bceb-b8f388af43d5&quot;"/>
    <we:property name="creatorTenantId" value="&quot;ec1bd924-0a6a-4aa9-aa89-c980316c0449&quot;"/>
    <we:property name="creatorUserId" value="&quot;10032002CB101CB7&quot;"/>
    <we:property name="datasetId" value="&quot;5a4d29cf-9139-4b0e-9f7b-a983030d802f&quot;"/>
    <we:property name="embedUrl" value="&quot;/reportEmbed?reportId=1ac51990-771f-42fb-bdfb-ca0f1c8a9ce8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VabVPbOBD+Kzf+wpdcR2+W5H6D0M7d9AUKTGduOkxnLW2CW2PnbIfCMfz3W9kJlJdiCCklhS9EK3l3vc+zq5WS08hn9SSHk/dwiNHLaKMsvx5C9fUPHg2iYibb2nrzbn3nzef36+9ekbicNFlZ1NHL06iBaozNx6yeQh40kPDT/iCCPN+GcRiNIK9xEE2wqssC8uw/7BbTVFNN8WwQ4fEkLysIKncbaDCoPaLlNCbb/IUki+Ca7Ah30TWddAcnZdXMxjJNpUitUF6rOE45OCHombqbbd3sXx+Mto4Ny6KBrCAHgsxwpz0qxpxOvUkdMmgdrLNinM9e5eLZvZNJiFd9APSf4pR+IYtBz9kZvahSOuFGW++UieNYpxbtorpiJfUocaC4jWMuDdfM9OrKDgmT67qkj60WnjyLQXBhtGGuVxe0odyYNg0Bck2lAS4YR6m1sJqJlMdKPVDlSEGiUm65lbH3UgIK9kCVQhOk4DGRynpmkTnhH6jSpqkBL2PNYrSSJWiZfqBKJTyQHsNFzJQFtF73Q93gcZOWx9e1cXSJZ5wzFEREVIm4Qxh/qC1JuEgMxOQapYcDYXy/th9RWgoDSeKY0VJYZZhlLWdGWd7MsjE9eXU8qajEUOHpdK37Iygc+qitIxXWXdk4jdbH4wrH0MyGry5NDst8eniDfLecVg53cNROFU3WnJCNXcix3qo8VptIpSGPgrfbVUk17cr8X0hsql7sTtO9soFu4etpMataLAwPym/DCqnM+SAY9L/I/XzdDAX0in//IFTRddv7JLkVp2+0sqL6nQ8PoGouA0aD8MIbJy0Ym1k1L8188KBY3+L/2f58H6C5L98V9yE9My6rzpWlmdvvqg6PjVQjbpVMQ/GmsmNWjJTd/N+bV9gYL8AIB5WfTd2NDeIqG55YBALKVLSZ5UKl1nFP26i0VnRFe4VAvnfl+V2x7g1EBzm1X8Y68EzrRNCWE3uWribkW0VO3WoreZ3D+MoLi2eHfG88OgIkKUNjRt4InjKuMBVGrAYBJugyyLdGI6yulbTfH+6et+/AxRHVcKdHWqXUilN+cyYXB/endWAX3d+shclcC8LSzdPfnx929hZpAus8c1hdYkZ0iHToDx88NNCGcNIZy7CbL307jW2ET6O3GUW90/0R8mlQu7YBdebWQls3w+zG1q5dXi+7sWsjDEU9v3HoDFRl3n6aG6V2M8cjzLvZf6dYnZCVdkXQ/qJVR4uymlzLYVKHiIY7DRJ5bB15gyfLdj7Y286KYm4skOgG3+aIP55/Fxy77iNJqrJsgpK56TmyxTTPB5E7yHJfYdE6c3XJpxsZJOgQ+7aztsDTa5x//iDW5t7ulWNKgXN3AyNbUjKZSlCMWYNMGa85OLsau8QC7f+TPozWDbiv6NfpkfscR59Ga3LbAeQXHGo1okwUBytAJyzVccz4arD6tt1/1Rgd2tTdjtWdE8PyMC1Xhtw9UPwSYhuIdQKxNOikBWr7lI57ib283uv7mFz1swV9IYY+sYr1BJvYxw3iNgkPoMZb4nhpyfKvZkLlGObTmji9cO34Gfe0Fwg9WvZ/13V2X5ZQ1js5Euhod3Mxs6r7euOxKsAybiuexwltCaHqIAftqD1PrLDWskQaCaz/Judxiv45258RrHcLxyxbYyc0l97ENhYMtWJp//HqOe3Xtzh43164/x5wvqNsQPVkutAHBOBn7EF3YMx+m1lnN+dtOW3qCTjchgJvyN/2Wsqj78nh9jc1UWuEEMzSvC/pw63Gecafnf0Pcg7shvQjAAA=&quot;"/>
    <we:property name="isFiltersActionButtonVisible" value="true"/>
    <we:property name="isVisualContainerHeaderHidden" value="false"/>
    <we:property name="pageDisplayName" value="&quot;Manufacturing&quot;"/>
    <we:property name="pageName" value="&quot;ReportSection1126e24115640d386c9e&quot;"/>
    <we:property name="reportEmbeddedTime" value="&quot;2024-04-08T20:16:48.224Z&quot;"/>
    <we:property name="reportName" value="&quot;cst2205-final-project - ang+xiaomeng+ziang+zhuang+ziang+bo+dashboard+zhuang +ang (1)&quot;"/>
    <we:property name="reportState" value="&quot;CONNECTED&quot;"/>
    <we:property name="reportUrl" value="&quot;/groups/me/reports/1ac51990-771f-42fb-bdfb-ca0f1c8a9ce8/ReportSection1126e24115640d386c9e?bookmarkGuid=67a155fa-811e-4ce3-b7b5-87346f9c2674&amp;bookmarkUsage=1&amp;ctid=ec1bd924-0a6a-4aa9-aa89-c980316c0449&amp;fromEntryPoint=export&amp;pbi_source=storytelling_addin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75CAA35A-D830-4748-83EC-C69447185DC8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S2/bOBD+K4EuvQQFSfHZW/ModhftbtAUBRaLHobkyFarSIJEtfEG+e+lJGc3zctJ7LZ26hwca0gNv5lvZjiifJb4vK0LmP0JJ5i8SPaq6tMJNJ92aLKblN/KuLXecU4UaiaslsRAP6uqQ16VbfLiLAnQTDC8z9sOil5hFP7zYTeBojiCSX+VQdHiblJj01YlFPm/OE6OQ6Hp8Hw3wdO6qBroVR4HCNir/Rynx+sIhT5P44rgQv4Zj9GFUfoW66oJ82sDBgXNHFUUBePGktTFe9pxdIC5eH6/6ABsvyoD5GUE0MsMd8JT7RmRiBYNM1z38iwvwnyKnR2e1k20O3pjVvfue+k/Q+nQJ4NxDbajLWfJflV0J8O3w2/kx1XXOHyL2TBUhjzMopqD3hnn0UNHTRX9N8j+RmgG2bT6st9gnOGTF+T8Q5S0eTkp5t7935x3I6S2yB02PXf2Y/TCAPwEI3f9Fw8BBvz1uFCO43jlh2EczDtLXufR5FH3eyi6Xu2zg3iHr76UzyKo+PehhzaSFUF/vMTAcEc7rLIyL8TVolxSLbkQmgDhkSfOjLKPp+gNQts1eF90R1E4hRb/ajw2Bxgjp7gK9mLKzn60ZFI1sx1XdWV4DIsOGj8fusxkvK3q19+bDSYe5M1ForDdK1b8SPPGaMis5cQQCkZ6l8YiosaoWjt6jjv7xBm6ycKRJJqlhqRUeOQUuEodkUvk0MvJpMEJhPnl4RI18D7mNZXvXPj9YBh41ZUXnv0p9K2N7SOxqQCeGVDccUVICkQSsjHEXp7ya9K7yAMjydJYalOLwnrpDWjiPN8Ukl/HVutdFaC4Yhz5Bei9w/aR2L4Mm8wrYRXEXZTY2OYsJHZe4nM3uGGZBnReXW4pOhdbyfPhQWKNetI9aHP3/RrSh3ll7FFTw8AZjhpjFZbCMETx84ncEnfJCyNRQnrvqWSCKCuY9UrxxfvlumTc7g9HFDtKtz6gFiJ4inte0bUxMtHvQbM/hSY8ga3vlsS/CP/vlPoWMiK1t/H5hztrgRi9Pql/j0T7xcr27Y4Z6QQtBUHHkHjCkXpl9Ob0TtuiuUzRXMt9cGF6+qrswraEr7gMuFSmzDLhXapZ6ihSDtsysG3ovt85zW8I8fP5qwbzyTSsoMWzG9XZPcgXP75Q3Px8jtISLkEbLRgq7ZUj2yqxrRKrzYzjaV7XMdF33mJbxzjHnQOYtVeSgj75AnFfN6xLbZCpY5yA944pTpBrQzfmdP3Br1A2Im2X/wHBm6oM08c06UVsejco1+7xAmn1SXaXw+fbrUszzDIpLPWgUwHSLU6p1QXk4UldVDO8BvKPyr7LQ7ERm8nqX45u1i7yUyL7HoEzBrimqadMUp9qYTVlisBwlngnATBg3OtCiBi+IWE4z2IOUmdTzoBoI1JJ6GKV7RTi/2u6GGTCZ9742PR6NEQzxCXhWVAkI1aw2Do75bjznC5UmZ/A5CZ4xAtHjQfBrNKOpm58Zl8CnuRKIdHcC+bBpQYR1LIqhXNUCU6MYVw6h0ottvhulYwL0Gh1TzUSRVLExRwHPA22Or2uzXgjY7uSWSmtkJ4hBf14bcRZipYRKiko6YnT6WIP3hZ/nGYUUBCCVBHubUyWx+ka1N10nl11oa3B4RGUeMO5dizdUPq+Mt55tj38evW/k+3z86+QMpv/PSsAAA==&quot;"/>
    <we:property name="creatorSessionId" value="&quot;7c3349fc-b7b1-4ba2-bceb-b8f388af43d5&quot;"/>
    <we:property name="creatorTenantId" value="&quot;ec1bd924-0a6a-4aa9-aa89-c980316c0449&quot;"/>
    <we:property name="creatorUserId" value="&quot;10032002CB101CB7&quot;"/>
    <we:property name="datasetId" value="&quot;5a4d29cf-9139-4b0e-9f7b-a983030d802f&quot;"/>
    <we:property name="embedUrl" value="&quot;/reportEmbed?reportId=1ac51990-771f-42fb-bdfb-ca0f1c8a9ce8&amp;config=eyJjbHVzdGVyVXJsIjoiaHR0cHM6Ly9XQUJJLVVTLU5PUlRILUNFTlRSQUwtSC1QUklNQVJZLXJlZGlyZWN0LmFuYWx5c2lzLndpbmRvd3MubmV0IiwiZW1iZWRGZWF0dXJlcyI6eyJ1c2FnZU1ldHJpY3NWTmV4dCI6dHJ1ZX19&amp;disableSensitivityBanner=true&quot;"/>
    <we:property name="initialStateBookmark" value="&quot;H4sIAAAAAAAAA+VabVPbOBD+Kzf+wpdcR2+W5H6D0M7d9AUKTGduOkxnLW2CW2PnbIfCMfz3W9kJlJdiCCklhS9EK3l3vc+zq5WS08hn9SSHk/dwiNHLaKMsvx5C9fUPHg2iYibb2nrzbn3nzef36+9ekbicNFlZ1NHL06iBaozNx6yeQh40kPDT/iCCPN+GcRiNIK9xEE2wqssC8uw/7BbTVFNN8WwQ4fEkLysIKncbaDCoPaLlNCbb/IUki+Ca7Ah30TWddAcnZdXMxjJNpUitUF6rOE45OCHombqbbd3sXx+Mto4Ny6KBrCAHgsxwpz0qxpxOvUkdMmgdrLNinM9e5eLZvZNJiFd9APSf4pR+IYtBz9kZvahSOuFGW++UieNYpxbtorpiJfUocaC4jWMuDdfM9OrKDgmT67qkj60WnjyLQXBhtGGuVxe0odyYNg0Bck2lAS4YR6m1sJqJlMdKPVDlSEGiUm65lbH3UgIK9kCVQhOk4DGRynpmkTnhH6jSpqkBL2PNYrSSJWiZfqBKJTyQHsNFzJQFtF73Q93gcZOWx9e1cXSJZ5wzFEREVIm4Qxh/qC1JuEgMxOQapYcDYXy/th9RWgoDSeKY0VJYZZhlLWdGWd7MsjE9eXU8qajEUOHpdK37Iygc+qitIxXWXdk4jdbH4wrH0MyGry5NDst8eniDfLecVg53cNROFU3WnJCNXcix3qo8VptIpSGPgrfbVUk17cr8X0hsql7sTtO9soFu4etpMataLAwPym/DCqnM+SAY9L/I/XzdDAX0in//IFTRddv7JLkVp2+0sqL6nQ8PoGouA0aD8MIbJy0Ym1k1L8188KBY3+L/2f58H6C5L98V9yE9My6rzpWlmdvvqg6PjVQjbpVMQ/GmsmNWjJTd/N+bV9gYL8AIB5WfTd2NDeIqG55YBALKVLSZ5UKl1nFP26i0VnRFe4VAvnfl+V2x7g1EBzm1X8Y68EzrRNCWE3uWribkW0VO3WoreZ3D+MoLi2eHfG88OgIkKUNjRt4InjKuMBVGrAYBJugyyLdGI6yulbTfH+6et+/AxRHVcKdHWqXUilN+cyYXB/endWAX3d+shclcC8LSzdPfnx929hZpAus8c1hdYkZ0iHToDx88NNCGcNIZy7CbL307jW2ET6O3GUW90/0R8mlQu7YBdebWQls3w+zG1q5dXi+7sWsjDEU9v3HoDFRl3n6aG6V2M8cjzLvZf6dYnZCVdkXQ/qJVR4uymlzLYVKHiIY7DRJ5bB15gyfLdj7Y286KYm4skOgG3+aIP55/Fxy77iNJqrJsgpK56TmyxTTPB5E7yHJfYdE6c3XJpxsZJOgQ+7aztsDTa5x//iDW5t7ulWNKgXN3AyNbUjKZSlCMWYNMGa85OLsau8QC7f+TPozWDbiv6NfpkfscR59Ga3LbAeQXHGo1okwUBytAJyzVccz4arD6tt1/1Rgd2tTdjtWdE8PyMC1Xhtw9UPwSYhuIdQKxNOikBWr7lI57ib283uv7mFz1swV9IYY+sYr1BJvYxw3iNgkPoMZb4nhpyfKvZkLlGObTmji9cO34Gfe0Fwg9WvZ/13V2X5ZQ1js5Euhod3Mxs6r7euOxKsAybiuexwltCaHqIAftqD1PrLDWskQaCaz/Judxiv45258RrHcLxyxbYyc0l97ENhYMtWJp//HqOe3Xtzh43164/x5wvqNsQPVkutAHBOBn7EF3YMx+m1lnN+dtOW3qCTjchgJvyN/2Wsqj78nh9jc1UWuEEMzSvC/pw63Gecafnf0Pcg7shvQjAAA=&quot;"/>
    <we:property name="isFiltersActionButtonVisible" value="true"/>
    <we:property name="isVisualContainerHeaderHidden" value="false"/>
    <we:property name="pageDisplayName" value="&quot;Purchase&quot;"/>
    <we:property name="pageName" value="&quot;ReportSection9a9e51fc171e5249b03c&quot;"/>
    <we:property name="reportEmbeddedTime" value="&quot;2024-04-08T20:16:48.224Z&quot;"/>
    <we:property name="reportName" value="&quot;cst2205-final-project - ang+xiaomeng+ziang+zhuang+ziang+bo+dashboard+zhuang +ang (1)&quot;"/>
    <we:property name="reportState" value="&quot;CONNECTED&quot;"/>
    <we:property name="reportUrl" value="&quot;/groups/me/reports/1ac51990-771f-42fb-bdfb-ca0f1c8a9ce8/ReportSection9a9e51fc171e5249b03c?bookmarkGuid=67a155fa-811e-4ce3-b7b5-87346f9c2674&amp;bookmarkUsage=1&amp;ctid=ec1bd924-0a6a-4aa9-aa89-c980316c0449&amp;fromEntryPoint=export&amp;pbi_source=storytelling_addin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759</Words>
  <Application>Microsoft Macintosh PowerPoint</Application>
  <PresentationFormat>On-screen Show (16:9)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Lato</vt:lpstr>
      <vt:lpstr>Roboto</vt:lpstr>
      <vt:lpstr>Raleway</vt:lpstr>
      <vt:lpstr>Arial</vt:lpstr>
      <vt:lpstr>Streamline</vt:lpstr>
      <vt:lpstr>AdventureWorks</vt:lpstr>
      <vt:lpstr>Introduction </vt:lpstr>
      <vt:lpstr>PowerPoint Presentation</vt:lpstr>
      <vt:lpstr>Data Model - Sales</vt:lpstr>
      <vt:lpstr>Visualization and Storytelling - Sale </vt:lpstr>
      <vt:lpstr>Data Model - Membership</vt:lpstr>
      <vt:lpstr>Visualization and Storytelling - Membership </vt:lpstr>
      <vt:lpstr>Data Model - Inventory</vt:lpstr>
      <vt:lpstr>Visualization and Storytelling - Inventory </vt:lpstr>
      <vt:lpstr>Data Model - Manufacturing</vt:lpstr>
      <vt:lpstr>Visualization and Storytelling - Manufacturing </vt:lpstr>
      <vt:lpstr>Data Model - Purchase</vt:lpstr>
      <vt:lpstr>Visualization and Storytelling - Purchase </vt:lpstr>
      <vt:lpstr>THANKS</vt:lpstr>
      <vt:lpstr>Q1：Multiple Choice Question</vt:lpstr>
      <vt:lpstr>Q2：True or False</vt:lpstr>
      <vt:lpstr>Q3：True or False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AdventureWorks</dc:title>
  <cp:lastModifiedBy>Bo Yang</cp:lastModifiedBy>
  <cp:revision>11</cp:revision>
  <dcterms:modified xsi:type="dcterms:W3CDTF">2024-04-08T22:31:20Z</dcterms:modified>
</cp:coreProperties>
</file>